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058400" cx="7772400"/>
  <p:notesSz cx="6858000" cy="9144000"/>
  <p:embeddedFontLst>
    <p:embeddedFont>
      <p:font typeface="Inter SemiBold"/>
      <p:regular r:id="rId18"/>
      <p:bold r:id="rId19"/>
      <p:italic r:id="rId20"/>
      <p:boldItalic r:id="rId21"/>
    </p:embeddedFont>
    <p:embeddedFont>
      <p:font typeface="Halant"/>
      <p:regular r:id="rId22"/>
      <p:bold r:id="rId23"/>
    </p:embeddedFont>
    <p:embeddedFont>
      <p:font typeface="Inter"/>
      <p:regular r:id="rId24"/>
      <p:bold r:id="rId25"/>
      <p:italic r:id="rId26"/>
      <p:boldItalic r:id="rId27"/>
    </p:embeddedFont>
    <p:embeddedFont>
      <p:font typeface="Plus Jakarta Sans"/>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576BA29-6B01-46D7-B041-BFF1AD067282}">
  <a:tblStyle styleId="{5576BA29-6B01-46D7-B041-BFF1AD06728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DD8766F-35D5-4E35-8C08-9B621567206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Halant-regular.fntdata"/><Relationship Id="rId21" Type="http://schemas.openxmlformats.org/officeDocument/2006/relationships/font" Target="fonts/InterSemiBold-boldItalic.fntdata"/><Relationship Id="rId24" Type="http://schemas.openxmlformats.org/officeDocument/2006/relationships/font" Target="fonts/Inter-regular.fntdata"/><Relationship Id="rId23"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boldItalic.fntdata"/><Relationship Id="rId30" Type="http://schemas.openxmlformats.org/officeDocument/2006/relationships/font" Target="fonts/PlusJakartaSans-italic.fntdata"/><Relationship Id="rId11" Type="http://schemas.openxmlformats.org/officeDocument/2006/relationships/slide" Target="slides/slide5.xml"/><Relationship Id="rId33" Type="http://schemas.openxmlformats.org/officeDocument/2006/relationships/font" Target="fonts/PlusJakartaSansMedium-bold.fntdata"/><Relationship Id="rId10" Type="http://schemas.openxmlformats.org/officeDocument/2006/relationships/slide" Target="slides/slide4.xml"/><Relationship Id="rId32" Type="http://schemas.openxmlformats.org/officeDocument/2006/relationships/font" Target="fonts/PlusJakartaSansMedium-regular.fntdata"/><Relationship Id="rId13" Type="http://schemas.openxmlformats.org/officeDocument/2006/relationships/slide" Target="slides/slide7.xml"/><Relationship Id="rId35" Type="http://schemas.openxmlformats.org/officeDocument/2006/relationships/font" Target="fonts/PlusJakartaSansMedium-boldItalic.fntdata"/><Relationship Id="rId12" Type="http://schemas.openxmlformats.org/officeDocument/2006/relationships/slide" Target="slides/slide6.xml"/><Relationship Id="rId34" Type="http://schemas.openxmlformats.org/officeDocument/2006/relationships/font" Target="fonts/PlusJakartaSansMedium-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4911b4891_0_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4911b4891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2a8096be04_0_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2a8096be04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24604d261f_0_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24604d261f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314911b4891_0_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314911b4891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1301000a42_1_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1301000a42_1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176c730c8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176c730c8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14911b489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14911b489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14911b4891_0_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14911b4891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2a8096be0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2a8096be0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24604d261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24604d261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2a8096be04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2a8096be04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Malinche</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1171435"/>
          <a:ext cx="3000000" cy="3000000"/>
        </p:xfrm>
        <a:graphic>
          <a:graphicData uri="http://schemas.openxmlformats.org/drawingml/2006/table">
            <a:tbl>
              <a:tblPr>
                <a:noFill/>
                <a:tableStyleId>{5576BA29-6B01-46D7-B041-BFF1AD067282}</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Laura Esquivel, </a:t>
                      </a:r>
                      <a:r>
                        <a:rPr i="1" lang="en" sz="1200">
                          <a:latin typeface="Halant"/>
                          <a:ea typeface="Halant"/>
                          <a:cs typeface="Halant"/>
                          <a:sym typeface="Halant"/>
                        </a:rPr>
                        <a:t>Malinche,</a:t>
                      </a:r>
                      <a:r>
                        <a:rPr lang="en" sz="1200">
                          <a:latin typeface="Halant"/>
                          <a:ea typeface="Halant"/>
                          <a:cs typeface="Halant"/>
                          <a:sym typeface="Halant"/>
                        </a:rPr>
                        <a:t> 2006.</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Historical fiction, like </a:t>
                      </a:r>
                      <a:r>
                        <a:rPr i="1" lang="en" sz="1200">
                          <a:solidFill>
                            <a:schemeClr val="dk1"/>
                          </a:solidFill>
                          <a:latin typeface="Inter"/>
                          <a:ea typeface="Inter"/>
                          <a:cs typeface="Inter"/>
                          <a:sym typeface="Inter"/>
                        </a:rPr>
                        <a:t>Malinche </a:t>
                      </a:r>
                      <a:r>
                        <a:rPr lang="en" sz="1200">
                          <a:solidFill>
                            <a:schemeClr val="dk1"/>
                          </a:solidFill>
                          <a:latin typeface="Inter"/>
                          <a:ea typeface="Inter"/>
                          <a:cs typeface="Inter"/>
                          <a:sym typeface="Inter"/>
                        </a:rPr>
                        <a:t>by Laura Esquivel, can be a great way to learn about people and events from the past. Authors of historical fiction use real settings, characters, and events blended with creative storytelling to bring history to life. However, it’s important to remember that some details might be changed or added for dramatic effect. It is important to compare the narrative with primary and secondary sources to get an accurate view of the past. </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Malinalli needed silence, calm. In the Popol Vuh, the Sacred Book of their elders, it stated that when everything was at silence ‒ in complete calm, in the darkness of night, in the darkness of the light ‒ then would creation arise.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Malinalli needed that silence to create new and resonant words. The right words, the ones that were necessary. Recently she had stopped serving Portocarrero, her lord, because Cortés had named her “The Tongue,” the one who translated what he said into Náhuatl language, and what Montezuma’s messengers said, from Náhuatl to Spanish. Although Malinalli had learned Spanish at an extraordinary speed, in no way could it be said that she was completely fluent. Often, she had to turn to Aguilar to help her to translate it correctly, so that what she said made sense in the minds of both the Spaniards and the Mexicas.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Being “The Tongue” was an enormous responsibility. She didn’t want to make a mistake or misinterpret, and she couldn’t see how to prevent it since it was so difficult translating complex ideas from one language to the other…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Never before had she felt what it was like to be in charge. She soon found that whoever controls information, whoever controls meaning, acquires power. And she discovered that when she translated, she controlled the situation, and not only that but that words could be weapons. The finest of weapons.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Words were like lightning, swiftly crossing valleys, mountains, seas, bringing needed information as readily to monarchs as to vassals, creating hope or fear, establishing alliances, abolishing enemies…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She, the slave who listened to the orders in silence, who couldn’t look directly into the eyes of men, now had a voice, and the men, staring into her eyes, would wait attentively to hear what her mouth uttered. She, who had so often been given away, who so many times had been gotten rid of, now was needed, valued…</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44" name="Google Shape;144;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5" name="Google Shape;145;p2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7" name="Google Shape;147;p2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8" name="Google Shape;148;p22"/>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rgbClr val="FFFFFF"/>
                </a:highlight>
                <a:latin typeface="Plus Jakarta Sans"/>
                <a:ea typeface="Plus Jakarta Sans"/>
                <a:cs typeface="Plus Jakarta Sans"/>
                <a:sym typeface="Plus Jakarta Sans"/>
              </a:rPr>
              <a:t> In the claim box, fill in Traitor, Survivor, or Icon. Provide two quotes and/or images from the primary or secondary sources that illustrates the claim. </a:t>
            </a:r>
            <a:r>
              <a:rPr lang="en" sz="1050">
                <a:solidFill>
                  <a:schemeClr val="dk1"/>
                </a:solidFill>
                <a:highlight>
                  <a:srgbClr val="FFFFFF"/>
                </a:highlight>
                <a:latin typeface="Plus Jakarta Sans"/>
                <a:ea typeface="Plus Jakarta Sans"/>
                <a:cs typeface="Plus Jakarta Sans"/>
                <a:sym typeface="Plus Jakarta Sans"/>
              </a:rPr>
              <a:t>Explain how the quote supports the claim.</a:t>
            </a:r>
            <a:r>
              <a:rPr lang="en" sz="1050">
                <a:solidFill>
                  <a:schemeClr val="dk1"/>
                </a:solidFill>
                <a:highlight>
                  <a:srgbClr val="FFFFFF"/>
                </a:highlight>
                <a:latin typeface="Plus Jakarta Sans"/>
                <a:ea typeface="Plus Jakarta Sans"/>
                <a:cs typeface="Plus Jakarta Sans"/>
                <a:sym typeface="Plus Jakarta Sans"/>
              </a:rPr>
              <a:t> Then write summaries of any other information that supports the claim. Consider the other two words to identify La Malinche’s role. In the final box, explain why those aren’t as accurate as the one you chose.</a:t>
            </a:r>
            <a:endParaRPr sz="1200">
              <a:solidFill>
                <a:schemeClr val="dk1"/>
              </a:solidFill>
              <a:latin typeface="Plus Jakarta Sans"/>
              <a:ea typeface="Plus Jakarta Sans"/>
              <a:cs typeface="Plus Jakarta Sans"/>
              <a:sym typeface="Plus Jakarta Sans"/>
            </a:endParaRPr>
          </a:p>
        </p:txBody>
      </p:sp>
      <p:sp>
        <p:nvSpPr>
          <p:cNvPr id="149" name="Google Shape;149;p22"/>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Spanish Colonization of the Americas</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50" name="Google Shape;150;p22"/>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La Malinche is best viewed as a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u="sng">
                <a:solidFill>
                  <a:srgbClr val="E95C3D"/>
                </a:solidFill>
                <a:latin typeface="Inter"/>
                <a:ea typeface="Inter"/>
                <a:cs typeface="Inter"/>
                <a:sym typeface="Inter"/>
              </a:rPr>
              <a:t>Traitor</a:t>
            </a:r>
            <a:r>
              <a:rPr b="1" lang="en" sz="1300">
                <a:latin typeface="Inter"/>
                <a:ea typeface="Inter"/>
                <a:cs typeface="Inter"/>
                <a:sym typeface="Inter"/>
              </a:rPr>
              <a:t>.</a:t>
            </a:r>
            <a:endParaRPr b="1" sz="1300">
              <a:latin typeface="Inter"/>
              <a:ea typeface="Inter"/>
              <a:cs typeface="Inter"/>
              <a:sym typeface="Inter"/>
            </a:endParaRPr>
          </a:p>
        </p:txBody>
      </p:sp>
      <p:pic>
        <p:nvPicPr>
          <p:cNvPr id="151" name="Google Shape;151;p22"/>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52" name="Google Shape;152;p22"/>
          <p:cNvGraphicFramePr/>
          <p:nvPr/>
        </p:nvGraphicFramePr>
        <p:xfrm>
          <a:off x="469250" y="4116400"/>
          <a:ext cx="3000000" cy="3000000"/>
        </p:xfrm>
        <a:graphic>
          <a:graphicData uri="http://schemas.openxmlformats.org/drawingml/2006/table">
            <a:tbl>
              <a:tblPr>
                <a:noFill/>
                <a:tableStyleId>{BDD8766F-35D5-4E35-8C08-9B6215672069}</a:tableStyleId>
              </a:tblPr>
              <a:tblGrid>
                <a:gridCol w="3417150"/>
                <a:gridCol w="3417150"/>
              </a:tblGrid>
              <a:tr h="428650">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18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image shows Malinche leaning toward Cortés with serpentlike tongues, while an Aztec </a:t>
                      </a:r>
                      <a:r>
                        <a:rPr b="1" lang="en" sz="1200">
                          <a:solidFill>
                            <a:srgbClr val="E95C3D"/>
                          </a:solidFill>
                          <a:latin typeface="Inter"/>
                          <a:ea typeface="Inter"/>
                          <a:cs typeface="Inter"/>
                          <a:sym typeface="Inter"/>
                        </a:rPr>
                        <a:t>warrior</a:t>
                      </a:r>
                      <a:r>
                        <a:rPr b="1" lang="en" sz="1200">
                          <a:solidFill>
                            <a:srgbClr val="E95C3D"/>
                          </a:solidFill>
                          <a:latin typeface="Inter"/>
                          <a:ea typeface="Inter"/>
                          <a:cs typeface="Inter"/>
                          <a:sym typeface="Inter"/>
                        </a:rPr>
                        <a:t> lies dying with a dagger in his heart.</a:t>
                      </a:r>
                      <a:endParaRPr sz="1200"/>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 </a:t>
                      </a:r>
                      <a:r>
                        <a:rPr b="1" lang="en" sz="900">
                          <a:solidFill>
                            <a:srgbClr val="E95C3D"/>
                          </a:solidFill>
                          <a:latin typeface="Inter"/>
                          <a:ea typeface="Inter"/>
                          <a:cs typeface="Inter"/>
                          <a:sym typeface="Inter"/>
                        </a:rPr>
                        <a:t>La </a:t>
                      </a:r>
                      <a:r>
                        <a:rPr b="1" lang="en" sz="900">
                          <a:solidFill>
                            <a:srgbClr val="E95C3D"/>
                          </a:solidFill>
                          <a:latin typeface="Inter"/>
                          <a:ea typeface="Inter"/>
                          <a:cs typeface="Inter"/>
                          <a:sym typeface="Inter"/>
                        </a:rPr>
                        <a:t>Traición</a:t>
                      </a:r>
                      <a:r>
                        <a:rPr b="1" lang="en" sz="900">
                          <a:solidFill>
                            <a:srgbClr val="E95C3D"/>
                          </a:solidFill>
                          <a:latin typeface="Inter"/>
                          <a:ea typeface="Inter"/>
                          <a:cs typeface="Inter"/>
                          <a:sym typeface="Inter"/>
                        </a:rPr>
                        <a:t> de Malinche</a:t>
                      </a:r>
                      <a:endParaRPr b="1" sz="9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that great error we gave up the greatness of the past, and with that error, we became slaves for 300 years.”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Source: </a:t>
                      </a:r>
                      <a:r>
                        <a:rPr b="1" lang="en" sz="900">
                          <a:solidFill>
                            <a:srgbClr val="E95C3D"/>
                          </a:solidFill>
                          <a:latin typeface="Inter"/>
                          <a:ea typeface="Inter"/>
                          <a:cs typeface="Inter"/>
                          <a:sym typeface="Inter"/>
                        </a:rPr>
                        <a:t>La </a:t>
                      </a:r>
                      <a:r>
                        <a:rPr b="1" lang="en" sz="900">
                          <a:solidFill>
                            <a:srgbClr val="E95C3D"/>
                          </a:solidFill>
                          <a:latin typeface="Inter"/>
                          <a:ea typeface="Inter"/>
                          <a:cs typeface="Inter"/>
                          <a:sym typeface="Inter"/>
                        </a:rPr>
                        <a:t>Maldición</a:t>
                      </a:r>
                      <a:r>
                        <a:rPr b="1" lang="en" sz="900">
                          <a:solidFill>
                            <a:srgbClr val="E95C3D"/>
                          </a:solidFill>
                          <a:latin typeface="Inter"/>
                          <a:ea typeface="Inter"/>
                          <a:cs typeface="Inter"/>
                          <a:sym typeface="Inter"/>
                        </a:rPr>
                        <a:t> de Malinche</a:t>
                      </a:r>
                      <a:endParaRPr b="1" sz="9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r h="99955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The serpentlike tongues symbolize her betrayal through her role as the translator. The fallen warrior represents the Indigenous victims of her betrayal, solidifying the narrative that she aligned with the oppressors.</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This line connects Malinche’s actions to the broader consequences of the Spanish conquest, suggesting her cooperation with the Spaniards symbolized a betrayal of Indigenous culture and autonomy. The “great error” ties directly to her role in facilitating the Spanish invasion.</a:t>
                      </a:r>
                      <a:endParaRPr b="1" sz="900">
                        <a:solidFill>
                          <a:srgbClr val="E95C3D"/>
                        </a:solidFill>
                        <a:latin typeface="Inter"/>
                        <a:ea typeface="Inter"/>
                        <a:cs typeface="Inter"/>
                        <a:sym typeface="Inter"/>
                      </a:endParaRPr>
                    </a:p>
                  </a:txBody>
                  <a:tcPr marT="91425" marB="91425" marR="91425" marL="91425"/>
                </a:tc>
              </a:tr>
            </a:tbl>
          </a:graphicData>
        </a:graphic>
      </p:graphicFrame>
      <p:sp>
        <p:nvSpPr>
          <p:cNvPr id="153" name="Google Shape;153;p22"/>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4" name="Google Shape;154;p22"/>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Malinche is depicted alongside Cortés during the spiritual and military conquest. Her alignment with the Spaniards, visually and symbolically, reinforces the perception that she abandoned her people.</a:t>
            </a:r>
            <a:endParaRPr b="1" sz="1200">
              <a:solidFill>
                <a:srgbClr val="E95C3D"/>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55" name="Google Shape;155;p22"/>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Defense against Counterargument</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While some may argue that La Malinche was an icon, that view romanticizes her role and overlooks the devastating effects of the Spanish conquest. Her legacy as a figure of betrayal better reflects the deep wounds left by colonization on Indigenous peoples, as depicted in Palomares’ song and Sandoval’s artwork.</a:t>
            </a:r>
            <a:endParaRPr b="1" sz="1200">
              <a:solidFill>
                <a:srgbClr val="E95C3D"/>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sp>
        <p:nvSpPr>
          <p:cNvPr id="160" name="Google Shape;160;p2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The Legacy of La Malinche Student Worksheet</a:t>
            </a:r>
            <a:endParaRPr sz="1900">
              <a:latin typeface="Halant"/>
              <a:ea typeface="Halant"/>
              <a:cs typeface="Halant"/>
              <a:sym typeface="Halant"/>
            </a:endParaRPr>
          </a:p>
        </p:txBody>
      </p:sp>
      <p:pic>
        <p:nvPicPr>
          <p:cNvPr id="161" name="Google Shape;161;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2" name="Google Shape;162;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23"/>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Malinche had limited choices but used her intelligence to survive.</a:t>
            </a:r>
            <a:endParaRPr b="1" sz="1200">
              <a:solidFill>
                <a:srgbClr val="E95C3D"/>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Her role as a translator gave her significant influence.</a:t>
            </a:r>
            <a:endParaRPr b="1" sz="1200">
              <a:solidFill>
                <a:srgbClr val="E95C3D"/>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The way history remembers her has changed over time.</a:t>
            </a:r>
            <a:endParaRPr b="1"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found the Survivor argument most convincing because Malinche was forced into her role. She was enslaved, given to Cortés, and used as a translator, but she did not choose to side with the Spanish out of loyalty. </a:t>
            </a:r>
            <a:endParaRPr b="1" sz="13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 counterargument against the Traitor claim is that Malinche did not have real agency in the conquest. She was a young woman given to the Spanish as a slave.</a:t>
            </a:r>
            <a:endParaRPr b="1" sz="13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Did you opinion change after hearing the presentations? Why or why not?</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My opinion mostly stayed the same, but I now understand why some people see her as an icon rather than just a survivor. The argument that she was a powerful figure because of her translation skills was compelling.</a:t>
            </a:r>
            <a:endParaRPr b="1" sz="13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p:txBody>
      </p:sp>
      <p:graphicFrame>
        <p:nvGraphicFramePr>
          <p:cNvPr id="164" name="Google Shape;164;p23"/>
          <p:cNvGraphicFramePr/>
          <p:nvPr/>
        </p:nvGraphicFramePr>
        <p:xfrm>
          <a:off x="983050" y="1438075"/>
          <a:ext cx="3000000" cy="3000000"/>
        </p:xfrm>
        <a:graphic>
          <a:graphicData uri="http://schemas.openxmlformats.org/drawingml/2006/table">
            <a:tbl>
              <a:tblPr>
                <a:noFill/>
                <a:tableStyleId>{BDD8766F-35D5-4E35-8C08-9B6215672069}</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Claim (Traitor, Survivor, or Icon?)</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La Lengua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Icon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Florentine Codex image shows her translating on a rooftop, proving her influence in negotiations.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Indígena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Survivor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Lyall and Ortega mention she was in “nepantla,” caught between two worlds with no clear belonging.</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Madre de Mestizaje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Survivor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Diego Rivera's murals depict her as the mother of mestizo culture.</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Traidora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Traitor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Gabino Palomares’ </a:t>
                      </a:r>
                      <a:r>
                        <a:rPr b="1" i="1" lang="en" sz="1200">
                          <a:solidFill>
                            <a:srgbClr val="E95C3D"/>
                          </a:solidFill>
                          <a:latin typeface="Inter"/>
                          <a:ea typeface="Inter"/>
                          <a:cs typeface="Inter"/>
                          <a:sym typeface="Inter"/>
                        </a:rPr>
                        <a:t>La Maldición de Malinche</a:t>
                      </a:r>
                      <a:r>
                        <a:rPr b="1" lang="en" sz="1200">
                          <a:solidFill>
                            <a:srgbClr val="E95C3D"/>
                          </a:solidFill>
                          <a:latin typeface="Inter"/>
                          <a:ea typeface="Inter"/>
                          <a:cs typeface="Inter"/>
                          <a:sym typeface="Inter"/>
                        </a:rPr>
                        <a:t> describes her as the start of ongoing colonial oppression.</a:t>
                      </a:r>
                      <a:endParaRPr b="1" sz="13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1" name="Shape 61"/>
        <p:cNvGrpSpPr/>
        <p:nvPr/>
      </p:nvGrpSpPr>
      <p:grpSpPr>
        <a:xfrm>
          <a:off x="0" y="0"/>
          <a:ext cx="0" cy="0"/>
          <a:chOff x="0" y="0"/>
          <a:chExt cx="0" cy="0"/>
        </a:xfrm>
      </p:grpSpPr>
      <p:sp>
        <p:nvSpPr>
          <p:cNvPr id="62" name="Google Shape;62;p14"/>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63" name="Google Shape;63;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La Malinche: La Traidora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4" name="Google Shape;64;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5" name="Google Shape;65;p14"/>
          <p:cNvGraphicFramePr/>
          <p:nvPr/>
        </p:nvGraphicFramePr>
        <p:xfrm>
          <a:off x="469041" y="1171435"/>
          <a:ext cx="3000000" cy="3000000"/>
        </p:xfrm>
        <a:graphic>
          <a:graphicData uri="http://schemas.openxmlformats.org/drawingml/2006/table">
            <a:tbl>
              <a:tblPr>
                <a:noFill/>
                <a:tableStyleId>{5576BA29-6B01-46D7-B041-BFF1AD067282}</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a:t>
                      </a:r>
                      <a:r>
                        <a:rPr i="1" lang="en" sz="1200">
                          <a:latin typeface="Halant"/>
                          <a:ea typeface="Halant"/>
                          <a:cs typeface="Halant"/>
                          <a:sym typeface="Halant"/>
                        </a:rPr>
                        <a:t>Traitor, Survivor, Icon: The Legacy of La Malinche</a:t>
                      </a:r>
                      <a:r>
                        <a:rPr lang="en" sz="1200">
                          <a:latin typeface="Halant"/>
                          <a:ea typeface="Halant"/>
                          <a:cs typeface="Halant"/>
                          <a:sym typeface="Halant"/>
                        </a:rPr>
                        <a:t>, Edited by Victoria I. Lyall and Terezita Romo, 2022</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a:t>
                      </a:r>
                      <a:r>
                        <a:rPr lang="en" sz="1200">
                          <a:solidFill>
                            <a:schemeClr val="dk1"/>
                          </a:solidFill>
                          <a:latin typeface="Inter"/>
                          <a:ea typeface="Inter"/>
                          <a:cs typeface="Inter"/>
                          <a:sym typeface="Inter"/>
                        </a:rPr>
                        <a:t>The following sources center on La Malinche’s role as </a:t>
                      </a:r>
                      <a:r>
                        <a:rPr lang="en" sz="1200" u="sng">
                          <a:latin typeface="Inter"/>
                          <a:ea typeface="Inter"/>
                          <a:cs typeface="Inter"/>
                          <a:sym typeface="Inter"/>
                        </a:rPr>
                        <a:t>La Traidora: The Traitor.</a:t>
                      </a:r>
                      <a:endParaRPr sz="1200" u="sng">
                        <a:latin typeface="Inter"/>
                        <a:ea typeface="Inter"/>
                        <a:cs typeface="Inter"/>
                        <a:sym typeface="Inter"/>
                      </a:endParaRPr>
                    </a:p>
                    <a:p>
                      <a:pPr indent="0" lvl="0" marL="0" rtl="0" algn="l">
                        <a:spcBef>
                          <a:spcPts val="0"/>
                        </a:spcBef>
                        <a:spcAft>
                          <a:spcPts val="0"/>
                        </a:spcAft>
                        <a:buNone/>
                      </a:pPr>
                      <a:r>
                        <a:t/>
                      </a:r>
                      <a:endParaRPr sz="1200" u="sng">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Note: Lisa Sousa is Norman Bridge Professor of History at Occidental College.</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Lisa Sousa, </a:t>
                      </a:r>
                      <a:r>
                        <a:rPr b="1" i="1" lang="en" sz="1200">
                          <a:solidFill>
                            <a:schemeClr val="dk1"/>
                          </a:solidFill>
                          <a:latin typeface="Inter"/>
                          <a:ea typeface="Inter"/>
                          <a:cs typeface="Inter"/>
                          <a:sym typeface="Inter"/>
                        </a:rPr>
                        <a:t>Reexamining Malinche’s Betrayal</a:t>
                      </a:r>
                      <a:endParaRPr b="1" i="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Teddy Sandoval’s </a:t>
                      </a:r>
                      <a:r>
                        <a:rPr i="1" lang="en" sz="1200">
                          <a:solidFill>
                            <a:schemeClr val="dk1"/>
                          </a:solidFill>
                          <a:latin typeface="Inter"/>
                          <a:ea typeface="Inter"/>
                          <a:cs typeface="Inter"/>
                          <a:sym typeface="Inter"/>
                        </a:rPr>
                        <a:t>La Traición de Malinche</a:t>
                      </a:r>
                      <a:r>
                        <a:rPr lang="en" sz="1200">
                          <a:solidFill>
                            <a:schemeClr val="dk1"/>
                          </a:solidFill>
                          <a:latin typeface="Inter"/>
                          <a:ea typeface="Inter"/>
                          <a:cs typeface="Inter"/>
                          <a:sym typeface="Inter"/>
                        </a:rPr>
                        <a:t> (1993; Malinche’s betrayal) shows the disembodied heads of Malinche and Hernán Cortés facing each other, leaning in for a kiss, as an Aztec warrior staggers backward with a dagger in his heart. Vines creep through the scene, placing this fatal love triangle in a New World Garden of Eden. The lovers’ long, wriggling, serpentlike tongues reinforce the Paradise imagery and evoke Malinche’s designation as “</a:t>
                      </a:r>
                      <a:r>
                        <a:rPr i="1" lang="en" sz="1200">
                          <a:solidFill>
                            <a:schemeClr val="dk1"/>
                          </a:solidFill>
                          <a:latin typeface="Inter"/>
                          <a:ea typeface="Inter"/>
                          <a:cs typeface="Inter"/>
                          <a:sym typeface="Inter"/>
                        </a:rPr>
                        <a:t>la lengua,</a:t>
                      </a:r>
                      <a:r>
                        <a:rPr lang="en" sz="1200">
                          <a:solidFill>
                            <a:schemeClr val="dk1"/>
                          </a:solidFill>
                          <a:latin typeface="Inter"/>
                          <a:ea typeface="Inter"/>
                          <a:cs typeface="Inter"/>
                          <a:sym typeface="Inter"/>
                        </a:rPr>
                        <a:t>” underscoring her role as translator. Her position on top shows that, as the New World Eve, Malinche seduces Cort</a:t>
                      </a:r>
                      <a:r>
                        <a:rPr lang="en" sz="1200">
                          <a:solidFill>
                            <a:schemeClr val="dk1"/>
                          </a:solidFill>
                          <a:latin typeface="Inter"/>
                          <a:ea typeface="Inter"/>
                          <a:cs typeface="Inter"/>
                          <a:sym typeface="Inter"/>
                        </a:rPr>
                        <a:t>és… The fallen warrior represents Indigenous victims of her alleged betrayal…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traitor narrative relies on the colonists’ construction of the “Indian” as a universal group, rather than recognizing the complexity of political relations and ethnic identities among Mesoamericans. The region was inhabited by diverse language and culture groups who lived in hundreds of independent states, many of which had been conquered by or had forged relations with the Mexica Triple Alliance in the two centuries before the Spanish invasion…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traitor narrative assumes that Malinche promoted her own interests at the expense of her people. This would suppose that she was in control of her fate and understood how to manipulate the complex and unprecedented political dynamics as they unfolded. Clearly, this was not the case. First, Malinche was a young woman, likely sixteen to eighteen years old, perhaps even younger, when she encountered the Spaniards in 1519, and would have lacked the experience to turn the situation to her advantage. Second, Florentine Codex authors acknowledge that she had little choice but to cooperate with the Spaniards…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mestizo historian Diego Muñoz Camargo further manipulated the image of Malinche to glorify Tlaxcala’s role in the Conquest and the introduction of Christianity in his </a:t>
                      </a:r>
                      <a:r>
                        <a:rPr i="1" lang="en" sz="1200">
                          <a:solidFill>
                            <a:schemeClr val="dk1"/>
                          </a:solidFill>
                          <a:latin typeface="Inter"/>
                          <a:ea typeface="Inter"/>
                          <a:cs typeface="Inter"/>
                          <a:sym typeface="Inter"/>
                        </a:rPr>
                        <a:t>Historia de Tlaxcala </a:t>
                      </a:r>
                      <a:r>
                        <a:rPr lang="en" sz="1200">
                          <a:solidFill>
                            <a:schemeClr val="dk1"/>
                          </a:solidFill>
                          <a:latin typeface="Inter"/>
                          <a:ea typeface="Inter"/>
                          <a:cs typeface="Inter"/>
                          <a:sym typeface="Inter"/>
                        </a:rPr>
                        <a:t>(1575-76). In one of the many images of the Conquest era, Cortés is shown sitting on horseback holding a crucifix while Malinche stands behind him holding a staff. In front of Cortés is a dethroned and shackled Moctezuma; his banner lies fallen on the ground alongside a broken </a:t>
                      </a:r>
                      <a:r>
                        <a:rPr i="1" lang="en" sz="1200">
                          <a:solidFill>
                            <a:schemeClr val="dk1"/>
                          </a:solidFill>
                          <a:latin typeface="Inter"/>
                          <a:ea typeface="Inter"/>
                          <a:cs typeface="Inter"/>
                          <a:sym typeface="Inter"/>
                        </a:rPr>
                        <a:t>macuahuitl </a:t>
                      </a:r>
                      <a:r>
                        <a:rPr lang="en" sz="1200">
                          <a:solidFill>
                            <a:schemeClr val="dk1"/>
                          </a:solidFill>
                          <a:latin typeface="Inter"/>
                          <a:ea typeface="Inter"/>
                          <a:cs typeface="Inter"/>
                          <a:sym typeface="Inter"/>
                        </a:rPr>
                        <a:t>(obsidian-bladed club), a crumpled crown, and the decapitated head of an “idol.” Malinche and Cortés gaze piously at the crucifix. The composition places Malinche at the center of both the military and spiritual conquest.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sp>
        <p:nvSpPr>
          <p:cNvPr id="70" name="Google Shape;70;p1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71" name="Google Shape;71;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2500">
                <a:solidFill>
                  <a:schemeClr val="dk1"/>
                </a:solidFill>
                <a:latin typeface="Plus Jakarta Sans Medium"/>
                <a:ea typeface="Plus Jakarta Sans Medium"/>
                <a:cs typeface="Plus Jakarta Sans Medium"/>
                <a:sym typeface="Plus Jakarta Sans Medium"/>
              </a:rPr>
              <a:t>La Malinche: La Traidora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2" name="Google Shape;72;p1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73" name="Google Shape;73;p15"/>
          <p:cNvGraphicFramePr/>
          <p:nvPr/>
        </p:nvGraphicFramePr>
        <p:xfrm>
          <a:off x="469041" y="1171435"/>
          <a:ext cx="3000000" cy="3000000"/>
        </p:xfrm>
        <a:graphic>
          <a:graphicData uri="http://schemas.openxmlformats.org/drawingml/2006/table">
            <a:tbl>
              <a:tblPr>
                <a:noFill/>
                <a:tableStyleId>{5576BA29-6B01-46D7-B041-BFF1AD067282}</a:tableStyleId>
              </a:tblPr>
              <a:tblGrid>
                <a:gridCol w="3417150"/>
                <a:gridCol w="3554275"/>
              </a:tblGrid>
              <a:tr h="299750">
                <a:tc gridSpan="2">
                  <a:txBody>
                    <a:bodyPr/>
                    <a:lstStyle/>
                    <a:p>
                      <a:pPr indent="0" lvl="0" marL="0" rtl="0" algn="l">
                        <a:spcBef>
                          <a:spcPts val="0"/>
                        </a:spcBef>
                        <a:spcAft>
                          <a:spcPts val="0"/>
                        </a:spcAft>
                        <a:buNone/>
                      </a:pPr>
                      <a:r>
                        <a:rPr lang="en" sz="1200">
                          <a:latin typeface="Halant"/>
                          <a:ea typeface="Halant"/>
                          <a:cs typeface="Halant"/>
                          <a:sym typeface="Halant"/>
                        </a:rPr>
                        <a:t>Source: </a:t>
                      </a:r>
                      <a:r>
                        <a:rPr i="1" lang="en" sz="1200">
                          <a:latin typeface="Halant"/>
                          <a:ea typeface="Halant"/>
                          <a:cs typeface="Halant"/>
                          <a:sym typeface="Halant"/>
                        </a:rPr>
                        <a:t>Traitor, Survivor, Icon: The Legacy of La Malinche</a:t>
                      </a:r>
                      <a:r>
                        <a:rPr lang="en" sz="1200">
                          <a:latin typeface="Halant"/>
                          <a:ea typeface="Halant"/>
                          <a:cs typeface="Halant"/>
                          <a:sym typeface="Halant"/>
                        </a:rPr>
                        <a:t>, Edited by Victoria I. Lyall and Terezita Romo, 2022</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Gabino Palomares is a Mexican American singer-songwriter and a social and political activist. </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99750">
                <a:tc gridSpan="2">
                  <a:txBody>
                    <a:bodyPr/>
                    <a:lstStyle/>
                    <a:p>
                      <a:pPr indent="0" lvl="0" marL="0" rtl="0" algn="l">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Gabino Palomares “La Maldición de Malinche” (“Malinche’s Curse”), English translation by Clara Ricciardi</a:t>
                      </a:r>
                      <a:endParaRPr sz="1200">
                        <a:latin typeface="Halant"/>
                        <a:ea typeface="Halant"/>
                        <a:cs typeface="Halant"/>
                        <a:sym typeface="Halant"/>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350050">
                <a:tc>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From the sea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a:t>
                      </a:r>
                      <a:r>
                        <a:rPr lang="en" sz="1200">
                          <a:solidFill>
                            <a:schemeClr val="dk1"/>
                          </a:solidFill>
                          <a:latin typeface="Inter"/>
                          <a:ea typeface="Inter"/>
                          <a:cs typeface="Inter"/>
                          <a:sym typeface="Inter"/>
                        </a:rPr>
                        <a:t>y feathered kin saw them arrive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a:t>
                      </a:r>
                      <a:r>
                        <a:rPr lang="en" sz="1200">
                          <a:solidFill>
                            <a:schemeClr val="dk1"/>
                          </a:solidFill>
                          <a:latin typeface="Inter"/>
                          <a:ea typeface="Inter"/>
                          <a:cs typeface="Inter"/>
                          <a:sym typeface="Inter"/>
                        </a:rPr>
                        <a:t>hey were the bearded men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a:t>
                      </a:r>
                      <a:r>
                        <a:rPr lang="en" sz="1200">
                          <a:solidFill>
                            <a:schemeClr val="dk1"/>
                          </a:solidFill>
                          <a:latin typeface="Inter"/>
                          <a:ea typeface="Inter"/>
                          <a:cs typeface="Inter"/>
                          <a:sym typeface="Inter"/>
                        </a:rPr>
                        <a:t>f the awaited prophecy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voice of the monarch announced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a:t>
                      </a:r>
                      <a:r>
                        <a:rPr lang="en" sz="1200">
                          <a:solidFill>
                            <a:schemeClr val="dk1"/>
                          </a:solidFill>
                          <a:latin typeface="Inter"/>
                          <a:ea typeface="Inter"/>
                          <a:cs typeface="Inter"/>
                          <a:sym typeface="Inter"/>
                        </a:rPr>
                        <a:t>hat the god had arrived,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nd we opened the door to them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a:t>
                      </a:r>
                      <a:r>
                        <a:rPr lang="en" sz="1200">
                          <a:solidFill>
                            <a:schemeClr val="dk1"/>
                          </a:solidFill>
                          <a:latin typeface="Inter"/>
                          <a:ea typeface="Inter"/>
                          <a:cs typeface="Inter"/>
                          <a:sym typeface="Inter"/>
                        </a:rPr>
                        <a:t>ut of fear of the unknown.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They came astride beasts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l</a:t>
                      </a:r>
                      <a:r>
                        <a:rPr lang="en" sz="1200">
                          <a:solidFill>
                            <a:schemeClr val="dk1"/>
                          </a:solidFill>
                          <a:latin typeface="Inter"/>
                          <a:ea typeface="Inter"/>
                          <a:cs typeface="Inter"/>
                          <a:sym typeface="Inter"/>
                        </a:rPr>
                        <a:t>ike evil demons,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they carried fire in their hands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nd were covered with metal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Only the valorous few</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p</a:t>
                      </a:r>
                      <a:r>
                        <a:rPr lang="en" sz="1200">
                          <a:solidFill>
                            <a:schemeClr val="dk1"/>
                          </a:solidFill>
                          <a:latin typeface="Inter"/>
                          <a:ea typeface="Inter"/>
                          <a:cs typeface="Inter"/>
                          <a:sym typeface="Inter"/>
                        </a:rPr>
                        <a:t>ut up any resistance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nd upon the sight of running blood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a:t>
                      </a:r>
                      <a:r>
                        <a:rPr lang="en" sz="1200">
                          <a:solidFill>
                            <a:schemeClr val="dk1"/>
                          </a:solidFill>
                          <a:latin typeface="Inter"/>
                          <a:ea typeface="Inter"/>
                          <a:cs typeface="Inter"/>
                          <a:sym typeface="Inter"/>
                        </a:rPr>
                        <a:t>hey were filled with shame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Because gods neither eat,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n</a:t>
                      </a:r>
                      <a:r>
                        <a:rPr lang="en" sz="1200">
                          <a:solidFill>
                            <a:schemeClr val="dk1"/>
                          </a:solidFill>
                          <a:latin typeface="Inter"/>
                          <a:ea typeface="Inter"/>
                          <a:cs typeface="Inter"/>
                          <a:sym typeface="Inter"/>
                        </a:rPr>
                        <a:t>or enjoy the spoils of their theft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a:t>
                      </a:r>
                      <a:r>
                        <a:rPr lang="en" sz="1200">
                          <a:solidFill>
                            <a:schemeClr val="dk1"/>
                          </a:solidFill>
                          <a:latin typeface="Inter"/>
                          <a:ea typeface="Inter"/>
                          <a:cs typeface="Inter"/>
                          <a:sym typeface="Inter"/>
                        </a:rPr>
                        <a:t>ut by the time we realized this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e</a:t>
                      </a:r>
                      <a:r>
                        <a:rPr lang="en" sz="1200">
                          <a:solidFill>
                            <a:schemeClr val="dk1"/>
                          </a:solidFill>
                          <a:latin typeface="Inter"/>
                          <a:ea typeface="Inter"/>
                          <a:cs typeface="Inter"/>
                          <a:sym typeface="Inter"/>
                        </a:rPr>
                        <a:t>verything was already done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that great error we gave up</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a:t>
                      </a:r>
                      <a:r>
                        <a:rPr lang="en" sz="1200">
                          <a:solidFill>
                            <a:schemeClr val="dk1"/>
                          </a:solidFill>
                          <a:latin typeface="Inter"/>
                          <a:ea typeface="Inter"/>
                          <a:cs typeface="Inter"/>
                          <a:sym typeface="Inter"/>
                        </a:rPr>
                        <a:t>he greatness of the past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nd with that error, we became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slaves for 300 years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curse has remind with 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of offering the stranger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our faith, our culture,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our bread, our money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Today we continue exchanging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gold for glass beads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and we give up our wealth</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for their shiny mirrors.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Today, in the midst of the 20th century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light-skinned people keep coming to us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we open our homes to them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we call them friends.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But if an Indigenous person arrives,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tired from walking in the mountains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we humiliate him and view him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 a stranger in his own land.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You, hypocrite, you who appear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humble before the stranger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but become arrogant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with your peasant brothers.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Oh, Malinche’s curse,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sickness of the present,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will you leave my land?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When will you make my people free?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r h="383100">
                <a:tc>
                  <a:txBody>
                    <a:bodyPr/>
                    <a:lstStyle/>
                    <a:p>
                      <a:pPr indent="0" lvl="0" marL="0" rtl="0" algn="l">
                        <a:spcBef>
                          <a:spcPts val="0"/>
                        </a:spcBef>
                        <a:spcAft>
                          <a:spcPts val="0"/>
                        </a:spcAft>
                        <a:buNone/>
                      </a:pPr>
                      <a:r>
                        <a:t/>
                      </a:r>
                      <a:endParaRPr sz="1100">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79" name="Google Shape;79;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2500">
                <a:solidFill>
                  <a:schemeClr val="dk1"/>
                </a:solidFill>
                <a:latin typeface="Plus Jakarta Sans Medium"/>
                <a:ea typeface="Plus Jakarta Sans Medium"/>
                <a:cs typeface="Plus Jakarta Sans Medium"/>
                <a:sym typeface="Plus Jakarta Sans Medium"/>
              </a:rPr>
              <a:t>La Malinche: La Traidora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0" name="Google Shape;80;p1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81" name="Google Shape;81;p16"/>
          <p:cNvGraphicFramePr/>
          <p:nvPr/>
        </p:nvGraphicFramePr>
        <p:xfrm>
          <a:off x="469041" y="1171435"/>
          <a:ext cx="3000000" cy="3000000"/>
        </p:xfrm>
        <a:graphic>
          <a:graphicData uri="http://schemas.openxmlformats.org/drawingml/2006/table">
            <a:tbl>
              <a:tblPr>
                <a:noFill/>
                <a:tableStyleId>{5576BA29-6B01-46D7-B041-BFF1AD067282}</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Teddy Sandoval, </a:t>
                      </a:r>
                      <a:r>
                        <a:rPr i="1" lang="en" sz="1200">
                          <a:solidFill>
                            <a:schemeClr val="dk1"/>
                          </a:solidFill>
                          <a:latin typeface="Halant"/>
                          <a:ea typeface="Halant"/>
                          <a:cs typeface="Halant"/>
                          <a:sym typeface="Halant"/>
                        </a:rPr>
                        <a:t>La Traición de Malinche</a:t>
                      </a:r>
                      <a:r>
                        <a:rPr lang="en" sz="1200">
                          <a:solidFill>
                            <a:schemeClr val="dk1"/>
                          </a:solidFill>
                          <a:latin typeface="Halant"/>
                          <a:ea typeface="Halant"/>
                          <a:cs typeface="Halant"/>
                          <a:sym typeface="Halant"/>
                        </a:rPr>
                        <a:t> (</a:t>
                      </a:r>
                      <a:r>
                        <a:rPr i="1" lang="en" sz="1200">
                          <a:solidFill>
                            <a:schemeClr val="dk1"/>
                          </a:solidFill>
                          <a:latin typeface="Halant"/>
                          <a:ea typeface="Halant"/>
                          <a:cs typeface="Halant"/>
                          <a:sym typeface="Halant"/>
                        </a:rPr>
                        <a:t>Malinche’s betrayal</a:t>
                      </a:r>
                      <a:r>
                        <a:rPr lang="en" sz="1200">
                          <a:solidFill>
                            <a:schemeClr val="dk1"/>
                          </a:solidFill>
                          <a:latin typeface="Halant"/>
                          <a:ea typeface="Halant"/>
                          <a:cs typeface="Halant"/>
                          <a:sym typeface="Halant"/>
                        </a:rPr>
                        <a:t>), 1993.</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Teddy Sandoval </a:t>
                      </a:r>
                      <a:r>
                        <a:rPr lang="en" sz="1200">
                          <a:solidFill>
                            <a:schemeClr val="dk1"/>
                          </a:solidFill>
                          <a:highlight>
                            <a:srgbClr val="FFFFFF"/>
                          </a:highlight>
                          <a:latin typeface="Inter"/>
                          <a:ea typeface="Inter"/>
                          <a:cs typeface="Inter"/>
                          <a:sym typeface="Inter"/>
                        </a:rPr>
                        <a:t>was a central figure in Los Angeles’s Queer and Chicanx artistic circles.</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82" name="Google Shape;82;p16"/>
          <p:cNvPicPr preferRelativeResize="0"/>
          <p:nvPr/>
        </p:nvPicPr>
        <p:blipFill>
          <a:blip r:embed="rId4">
            <a:alphaModFix/>
          </a:blip>
          <a:stretch>
            <a:fillRect/>
          </a:stretch>
        </p:blipFill>
        <p:spPr>
          <a:xfrm>
            <a:off x="469050" y="2239651"/>
            <a:ext cx="6834300" cy="437396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sp>
        <p:nvSpPr>
          <p:cNvPr id="87" name="Google Shape;87;p1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88" name="Google Shape;88;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2500">
                <a:solidFill>
                  <a:schemeClr val="dk1"/>
                </a:solidFill>
                <a:latin typeface="Plus Jakarta Sans Medium"/>
                <a:ea typeface="Plus Jakarta Sans Medium"/>
                <a:cs typeface="Plus Jakarta Sans Medium"/>
                <a:sym typeface="Plus Jakarta Sans Medium"/>
              </a:rPr>
              <a:t>La Malinche: La Traidora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9" name="Google Shape;89;p17"/>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90" name="Google Shape;90;p17"/>
          <p:cNvGraphicFramePr/>
          <p:nvPr/>
        </p:nvGraphicFramePr>
        <p:xfrm>
          <a:off x="469041" y="1171435"/>
          <a:ext cx="3000000" cy="3000000"/>
        </p:xfrm>
        <a:graphic>
          <a:graphicData uri="http://schemas.openxmlformats.org/drawingml/2006/table">
            <a:tbl>
              <a:tblPr>
                <a:noFill/>
                <a:tableStyleId>{5576BA29-6B01-46D7-B041-BFF1AD067282}</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latin typeface="Halant"/>
                          <a:ea typeface="Halant"/>
                          <a:cs typeface="Halant"/>
                          <a:sym typeface="Halant"/>
                        </a:rPr>
                        <a:t>Diego Muñoz Camargo, </a:t>
                      </a:r>
                      <a:r>
                        <a:rPr i="1" lang="en" sz="1200">
                          <a:latin typeface="Halant"/>
                          <a:ea typeface="Halant"/>
                          <a:cs typeface="Halant"/>
                          <a:sym typeface="Halant"/>
                        </a:rPr>
                        <a:t>Cortés and Malinche as Nueva Espa</a:t>
                      </a:r>
                      <a:r>
                        <a:rPr i="1" lang="en" sz="1200">
                          <a:solidFill>
                            <a:schemeClr val="dk1"/>
                          </a:solidFill>
                          <a:latin typeface="Halant"/>
                          <a:ea typeface="Halant"/>
                          <a:cs typeface="Halant"/>
                          <a:sym typeface="Halant"/>
                        </a:rPr>
                        <a:t>ña</a:t>
                      </a:r>
                      <a:r>
                        <a:rPr lang="en" sz="1200">
                          <a:solidFill>
                            <a:schemeClr val="dk1"/>
                          </a:solidFill>
                          <a:latin typeface="Halant"/>
                          <a:ea typeface="Halant"/>
                          <a:cs typeface="Halant"/>
                          <a:sym typeface="Halant"/>
                        </a:rPr>
                        <a:t> from </a:t>
                      </a:r>
                      <a:r>
                        <a:rPr i="1" lang="en" sz="1200">
                          <a:solidFill>
                            <a:schemeClr val="dk1"/>
                          </a:solidFill>
                          <a:latin typeface="Halant"/>
                          <a:ea typeface="Halant"/>
                          <a:cs typeface="Halant"/>
                          <a:sym typeface="Halant"/>
                        </a:rPr>
                        <a:t>Descripción de la ciudad y provincia de Tlaxcala </a:t>
                      </a:r>
                      <a:r>
                        <a:rPr lang="en" sz="1200">
                          <a:solidFill>
                            <a:schemeClr val="dk1"/>
                          </a:solidFill>
                          <a:latin typeface="Halant"/>
                          <a:ea typeface="Halant"/>
                          <a:cs typeface="Halant"/>
                          <a:sym typeface="Halant"/>
                        </a:rPr>
                        <a:t>(Description of the city and </a:t>
                      </a:r>
                      <a:r>
                        <a:rPr lang="en" sz="1200">
                          <a:solidFill>
                            <a:schemeClr val="dk1"/>
                          </a:solidFill>
                          <a:latin typeface="Halant"/>
                          <a:ea typeface="Halant"/>
                          <a:cs typeface="Halant"/>
                          <a:sym typeface="Halant"/>
                        </a:rPr>
                        <a:t>province</a:t>
                      </a:r>
                      <a:r>
                        <a:rPr lang="en" sz="1200">
                          <a:solidFill>
                            <a:schemeClr val="dk1"/>
                          </a:solidFill>
                          <a:latin typeface="Halant"/>
                          <a:ea typeface="Halant"/>
                          <a:cs typeface="Halant"/>
                          <a:sym typeface="Halant"/>
                        </a:rPr>
                        <a:t> of Tlaxcala), 1585.</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Note: </a:t>
                      </a:r>
                      <a:r>
                        <a:rPr lang="en" sz="1200">
                          <a:solidFill>
                            <a:schemeClr val="dk1"/>
                          </a:solidFill>
                          <a:highlight>
                            <a:srgbClr val="FFFFFF"/>
                          </a:highlight>
                          <a:latin typeface="Inter"/>
                          <a:ea typeface="Inter"/>
                          <a:cs typeface="Inter"/>
                          <a:sym typeface="Inter"/>
                        </a:rPr>
                        <a:t>Diego Muñoz Camargo was a Mestizo author of History of Tlaxcala, an illustrated codex that highlights the religious, cultural, and military history of the Tlaxcalan people.</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91" name="Google Shape;91;p17"/>
          <p:cNvPicPr preferRelativeResize="0"/>
          <p:nvPr/>
        </p:nvPicPr>
        <p:blipFill>
          <a:blip r:embed="rId4">
            <a:alphaModFix/>
          </a:blip>
          <a:stretch>
            <a:fillRect/>
          </a:stretch>
        </p:blipFill>
        <p:spPr>
          <a:xfrm>
            <a:off x="1455361" y="2458600"/>
            <a:ext cx="4861676" cy="690612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La Malinche: La Traidora Student Worksheet</a:t>
            </a:r>
            <a:endParaRPr sz="1900">
              <a:latin typeface="Halant"/>
              <a:ea typeface="Halant"/>
              <a:cs typeface="Halant"/>
              <a:sym typeface="Halant"/>
            </a:endParaRPr>
          </a:p>
        </p:txBody>
      </p:sp>
      <p:pic>
        <p:nvPicPr>
          <p:cNvPr id="97" name="Google Shape;97;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8" name="Google Shape;98;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graphicFrame>
        <p:nvGraphicFramePr>
          <p:cNvPr id="99" name="Google Shape;99;p18"/>
          <p:cNvGraphicFramePr/>
          <p:nvPr/>
        </p:nvGraphicFramePr>
        <p:xfrm>
          <a:off x="469041" y="638035"/>
          <a:ext cx="3000000" cy="3000000"/>
        </p:xfrm>
        <a:graphic>
          <a:graphicData uri="http://schemas.openxmlformats.org/drawingml/2006/table">
            <a:tbl>
              <a:tblPr>
                <a:noFill/>
                <a:tableStyleId>{5576BA29-6B01-46D7-B041-BFF1AD067282}</a:tableStyleId>
              </a:tblPr>
              <a:tblGrid>
                <a:gridCol w="1708575"/>
                <a:gridCol w="1708575"/>
                <a:gridCol w="1708575"/>
                <a:gridCol w="1708575"/>
              </a:tblGrid>
              <a:tr h="288425">
                <a:tc gridSpan="4">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Directions: After analyzing the sources, determine the type of source and fill in the table below.</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226875">
                <a:tc rowSpan="2">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SOURCE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NOTICE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5950">
                <a:tc vMerge="1"/>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seems interesting or important?</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questions do you have about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suppose is going on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1: Lisa Sousa</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2: Gabino Palomares</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45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a:t>
                      </a:r>
                      <a:r>
                        <a:rPr lang="en" sz="1200">
                          <a:solidFill>
                            <a:schemeClr val="dk1"/>
                          </a:solidFill>
                          <a:latin typeface="Inter"/>
                          <a:ea typeface="Inter"/>
                          <a:cs typeface="Inter"/>
                          <a:sym typeface="Inter"/>
                        </a:rPr>
                        <a:t>rce 3: </a:t>
                      </a:r>
                      <a:r>
                        <a:rPr lang="en" sz="1200">
                          <a:solidFill>
                            <a:schemeClr val="dk1"/>
                          </a:solidFill>
                          <a:latin typeface="Inter"/>
                          <a:ea typeface="Inter"/>
                          <a:cs typeface="Inter"/>
                          <a:sym typeface="Inter"/>
                        </a:rPr>
                        <a:t>La Traición de Malinche</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4: </a:t>
                      </a:r>
                      <a:r>
                        <a:rPr lang="en" sz="1200">
                          <a:solidFill>
                            <a:schemeClr val="dk1"/>
                          </a:solidFill>
                          <a:latin typeface="Inter"/>
                          <a:ea typeface="Inter"/>
                          <a:cs typeface="Inter"/>
                          <a:sym typeface="Inter"/>
                        </a:rPr>
                        <a:t>Cortés and Malinche as Nueva España</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05" name="Google Shape;10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6" name="Google Shape;106;p1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7" name="Google Shape;107;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9" name="Google Shape;109;p19"/>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Traitor, Survivor, or Icon. Provide two quotes and/or images from the primary or secondary sources that illustrates the claim. </a:t>
            </a:r>
            <a:r>
              <a:rPr lang="en" sz="1050">
                <a:solidFill>
                  <a:schemeClr val="dk1"/>
                </a:solidFill>
                <a:highlight>
                  <a:schemeClr val="lt1"/>
                </a:highlight>
                <a:latin typeface="Plus Jakarta Sans"/>
                <a:ea typeface="Plus Jakarta Sans"/>
                <a:cs typeface="Plus Jakarta Sans"/>
                <a:sym typeface="Plus Jakarta Sans"/>
              </a:rPr>
              <a:t>Explain how the quote supports the claim.</a:t>
            </a:r>
            <a:r>
              <a:rPr lang="en" sz="1050">
                <a:solidFill>
                  <a:schemeClr val="dk1"/>
                </a:solidFill>
                <a:highlight>
                  <a:schemeClr val="lt1"/>
                </a:highlight>
                <a:latin typeface="Plus Jakarta Sans"/>
                <a:ea typeface="Plus Jakarta Sans"/>
                <a:cs typeface="Plus Jakarta Sans"/>
                <a:sym typeface="Plus Jakarta Sans"/>
              </a:rPr>
              <a:t> Then write summaries of any other information that supports the claim. Consider the other two words to identify La Malinche’s role. In the final box, explain why those aren’t as accurate as the one you chose.</a:t>
            </a:r>
            <a:endParaRPr sz="1200">
              <a:solidFill>
                <a:schemeClr val="dk1"/>
              </a:solidFill>
              <a:latin typeface="Plus Jakarta Sans"/>
              <a:ea typeface="Plus Jakarta Sans"/>
              <a:cs typeface="Plus Jakarta Sans"/>
              <a:sym typeface="Plus Jakarta Sans"/>
            </a:endParaRPr>
          </a:p>
        </p:txBody>
      </p:sp>
      <p:sp>
        <p:nvSpPr>
          <p:cNvPr id="110" name="Google Shape;110;p19"/>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Spanish Colonization of the Americas</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11" name="Google Shape;111;p19"/>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La Malinche is best viewed as a ____________________.</a:t>
            </a:r>
            <a:endParaRPr b="1" sz="1300">
              <a:latin typeface="Inter"/>
              <a:ea typeface="Inter"/>
              <a:cs typeface="Inter"/>
              <a:sym typeface="Inter"/>
            </a:endParaRPr>
          </a:p>
        </p:txBody>
      </p:sp>
      <p:pic>
        <p:nvPicPr>
          <p:cNvPr id="112" name="Google Shape;112;p19"/>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13" name="Google Shape;113;p19"/>
          <p:cNvGraphicFramePr/>
          <p:nvPr/>
        </p:nvGraphicFramePr>
        <p:xfrm>
          <a:off x="469250" y="4116400"/>
          <a:ext cx="3000000" cy="3000000"/>
        </p:xfrm>
        <a:graphic>
          <a:graphicData uri="http://schemas.openxmlformats.org/drawingml/2006/table">
            <a:tbl>
              <a:tblPr>
                <a:noFill/>
                <a:tableStyleId>{BDD8766F-35D5-4E35-8C08-9B6215672069}</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14" name="Google Shape;114;p19"/>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5" name="Google Shape;115;p19"/>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16" name="Google Shape;116;p19"/>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Defense against Counterargument</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The Legacy of La Malinche Student Worksheet</a:t>
            </a:r>
            <a:endParaRPr sz="1900">
              <a:latin typeface="Halant"/>
              <a:ea typeface="Halant"/>
              <a:cs typeface="Halant"/>
              <a:sym typeface="Halant"/>
            </a:endParaRPr>
          </a:p>
        </p:txBody>
      </p:sp>
      <p:pic>
        <p:nvPicPr>
          <p:cNvPr id="122" name="Google Shape;122;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0"/>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Did you opinion change after hearing the presentations? Why or why not?</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p:txBody>
      </p:sp>
      <p:graphicFrame>
        <p:nvGraphicFramePr>
          <p:cNvPr id="125" name="Google Shape;125;p20"/>
          <p:cNvGraphicFramePr/>
          <p:nvPr/>
        </p:nvGraphicFramePr>
        <p:xfrm>
          <a:off x="983050" y="1438075"/>
          <a:ext cx="3000000" cy="3000000"/>
        </p:xfrm>
        <a:graphic>
          <a:graphicData uri="http://schemas.openxmlformats.org/drawingml/2006/table">
            <a:tbl>
              <a:tblPr>
                <a:noFill/>
                <a:tableStyleId>{BDD8766F-35D5-4E35-8C08-9B6215672069}</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Claim (Traitor, Survivor, or Icon?)</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La Lengua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Indígena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Madre de Mestizaje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Traidora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La Malinche: La Traidora Student Worksheet (Exemplar)</a:t>
            </a:r>
            <a:endParaRPr sz="1900">
              <a:latin typeface="Halant"/>
              <a:ea typeface="Halant"/>
              <a:cs typeface="Halant"/>
              <a:sym typeface="Halant"/>
            </a:endParaRPr>
          </a:p>
        </p:txBody>
      </p:sp>
      <p:pic>
        <p:nvPicPr>
          <p:cNvPr id="131" name="Google Shape;131;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graphicFrame>
        <p:nvGraphicFramePr>
          <p:cNvPr id="133" name="Google Shape;133;p21"/>
          <p:cNvGraphicFramePr/>
          <p:nvPr/>
        </p:nvGraphicFramePr>
        <p:xfrm>
          <a:off x="469041" y="638035"/>
          <a:ext cx="3000000" cy="3000000"/>
        </p:xfrm>
        <a:graphic>
          <a:graphicData uri="http://schemas.openxmlformats.org/drawingml/2006/table">
            <a:tbl>
              <a:tblPr>
                <a:noFill/>
                <a:tableStyleId>{5576BA29-6B01-46D7-B041-BFF1AD067282}</a:tableStyleId>
              </a:tblPr>
              <a:tblGrid>
                <a:gridCol w="1708575"/>
                <a:gridCol w="1708575"/>
                <a:gridCol w="1708575"/>
                <a:gridCol w="1708575"/>
              </a:tblGrid>
              <a:tr h="288425">
                <a:tc gridSpan="4">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Directions: After analyzing the sources, determine the type of source and fill in the table below.</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226875">
                <a:tc rowSpan="2">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SOURCE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NOTICE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5950">
                <a:tc vMerge="1"/>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seems interesting or important?</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questions do you have about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suppose is going on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1: Lisa Sousa</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narrative critiques the portrayal of La Malinche as a traitor and highlights the </a:t>
                      </a:r>
                      <a:r>
                        <a:rPr b="1" lang="en" sz="1200">
                          <a:solidFill>
                            <a:srgbClr val="E95C3D"/>
                          </a:solidFill>
                          <a:latin typeface="Inter"/>
                          <a:ea typeface="Inter"/>
                          <a:cs typeface="Inter"/>
                          <a:sym typeface="Inter"/>
                        </a:rPr>
                        <a:t>complexity</a:t>
                      </a:r>
                      <a:r>
                        <a:rPr b="1" lang="en" sz="1200">
                          <a:solidFill>
                            <a:srgbClr val="E95C3D"/>
                          </a:solidFill>
                          <a:latin typeface="Inter"/>
                          <a:ea typeface="Inter"/>
                          <a:cs typeface="Inter"/>
                          <a:sym typeface="Inter"/>
                        </a:rPr>
                        <a:t> of interactions.</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Why is Malinche’s age emphasized as a factor in understanding her role?</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Sousa is attempting to rehabilitate Malinche’s role as one shaped by circumstance rather than betrayal.</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2: Gabino Palomares</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song describes Malinche’s legacy as an ongoing curse among </a:t>
                      </a:r>
                      <a:r>
                        <a:rPr b="1" lang="en" sz="1200">
                          <a:solidFill>
                            <a:srgbClr val="E95C3D"/>
                          </a:solidFill>
                          <a:latin typeface="Inter"/>
                          <a:ea typeface="Inter"/>
                          <a:cs typeface="Inter"/>
                          <a:sym typeface="Inter"/>
                        </a:rPr>
                        <a:t>Indigenous</a:t>
                      </a:r>
                      <a:r>
                        <a:rPr b="1" lang="en" sz="1200">
                          <a:solidFill>
                            <a:srgbClr val="E95C3D"/>
                          </a:solidFill>
                          <a:latin typeface="Inter"/>
                          <a:ea typeface="Inter"/>
                          <a:cs typeface="Inter"/>
                          <a:sym typeface="Inter"/>
                        </a:rPr>
                        <a:t> people.</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Does the song reflect a widely shared perspective among Indigenous communities?</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Palomares</a:t>
                      </a:r>
                      <a:r>
                        <a:rPr b="1" lang="en" sz="1200">
                          <a:solidFill>
                            <a:srgbClr val="E95C3D"/>
                          </a:solidFill>
                          <a:latin typeface="Inter"/>
                          <a:ea typeface="Inter"/>
                          <a:cs typeface="Inter"/>
                          <a:sym typeface="Inter"/>
                        </a:rPr>
                        <a:t> uses Malinche as a symbol of larger cultural issues and emphasizes long term impacts of colonization.</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45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3: La Traición de Malinche</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artwork portrays a Garden of Eden-like setting. The serpent tongue symbolizes </a:t>
                      </a:r>
                      <a:r>
                        <a:rPr b="1" lang="en" sz="1200">
                          <a:solidFill>
                            <a:srgbClr val="E95C3D"/>
                          </a:solidFill>
                          <a:latin typeface="Inter"/>
                          <a:ea typeface="Inter"/>
                          <a:cs typeface="Inter"/>
                          <a:sym typeface="Inter"/>
                        </a:rPr>
                        <a:t>betrayal.</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Why were the various elements of the artwork chosen?</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artist frames Malinche in a way that critiques her historical role emphasizing her betrayal.</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4: Cortés and Malinche as Nueva España</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artwork illustrates Malinche as central to both the military and spiritual conquest of Mexico.</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How is the </a:t>
                      </a:r>
                      <a:r>
                        <a:rPr b="1" lang="en" sz="1200">
                          <a:solidFill>
                            <a:srgbClr val="E95C3D"/>
                          </a:solidFill>
                          <a:latin typeface="Inter"/>
                          <a:ea typeface="Inter"/>
                          <a:cs typeface="Inter"/>
                          <a:sym typeface="Inter"/>
                        </a:rPr>
                        <a:t>perspective of the artist </a:t>
                      </a:r>
                      <a:r>
                        <a:rPr b="1" lang="en" sz="1200">
                          <a:solidFill>
                            <a:srgbClr val="E95C3D"/>
                          </a:solidFill>
                          <a:latin typeface="Inter"/>
                          <a:ea typeface="Inter"/>
                          <a:cs typeface="Inter"/>
                          <a:sym typeface="Inter"/>
                        </a:rPr>
                        <a:t> reflected in the image?</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artist appears to glorify Malinche’s role in the conquest rather than negatively.</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134" name="Google Shape;134;p21"/>
          <p:cNvPicPr preferRelativeResize="0"/>
          <p:nvPr/>
        </p:nvPicPr>
        <p:blipFill rotWithShape="1">
          <a:blip r:embed="rId4">
            <a:alphaModFix/>
          </a:blip>
          <a:srcRect b="25293" l="32937" r="34167" t="25859"/>
          <a:stretch/>
        </p:blipFill>
        <p:spPr>
          <a:xfrm>
            <a:off x="683775" y="7751748"/>
            <a:ext cx="157675" cy="131701"/>
          </a:xfrm>
          <a:prstGeom prst="rect">
            <a:avLst/>
          </a:prstGeom>
          <a:noFill/>
          <a:ln cap="flat" cmpd="sng" w="19050">
            <a:solidFill>
              <a:srgbClr val="000000"/>
            </a:solidFill>
            <a:prstDash val="solid"/>
            <a:round/>
            <a:headEnd len="sm" w="sm" type="none"/>
            <a:tailEnd len="sm" w="sm" type="none"/>
          </a:ln>
        </p:spPr>
      </p:pic>
      <p:pic>
        <p:nvPicPr>
          <p:cNvPr id="135" name="Google Shape;135;p21"/>
          <p:cNvPicPr preferRelativeResize="0"/>
          <p:nvPr/>
        </p:nvPicPr>
        <p:blipFill rotWithShape="1">
          <a:blip r:embed="rId4">
            <a:alphaModFix/>
          </a:blip>
          <a:srcRect b="25293" l="32937" r="34167" t="25859"/>
          <a:stretch/>
        </p:blipFill>
        <p:spPr>
          <a:xfrm>
            <a:off x="683775" y="7980348"/>
            <a:ext cx="157675" cy="131701"/>
          </a:xfrm>
          <a:prstGeom prst="rect">
            <a:avLst/>
          </a:prstGeom>
          <a:noFill/>
          <a:ln cap="flat" cmpd="sng" w="19050">
            <a:solidFill>
              <a:srgbClr val="000000"/>
            </a:solidFill>
            <a:prstDash val="solid"/>
            <a:round/>
            <a:headEnd len="sm" w="sm" type="none"/>
            <a:tailEnd len="sm" w="sm" type="none"/>
          </a:ln>
        </p:spPr>
      </p:pic>
      <p:pic>
        <p:nvPicPr>
          <p:cNvPr id="136" name="Google Shape;136;p21"/>
          <p:cNvPicPr preferRelativeResize="0"/>
          <p:nvPr/>
        </p:nvPicPr>
        <p:blipFill rotWithShape="1">
          <a:blip r:embed="rId4">
            <a:alphaModFix/>
          </a:blip>
          <a:srcRect b="25293" l="32937" r="34167" t="25859"/>
          <a:stretch/>
        </p:blipFill>
        <p:spPr>
          <a:xfrm>
            <a:off x="683775" y="6684948"/>
            <a:ext cx="157675" cy="131701"/>
          </a:xfrm>
          <a:prstGeom prst="rect">
            <a:avLst/>
          </a:prstGeom>
          <a:noFill/>
          <a:ln cap="flat" cmpd="sng" w="19050">
            <a:solidFill>
              <a:srgbClr val="000000"/>
            </a:solidFill>
            <a:prstDash val="solid"/>
            <a:round/>
            <a:headEnd len="sm" w="sm" type="none"/>
            <a:tailEnd len="sm" w="sm" type="none"/>
          </a:ln>
        </p:spPr>
      </p:pic>
      <p:pic>
        <p:nvPicPr>
          <p:cNvPr id="137" name="Google Shape;137;p21"/>
          <p:cNvPicPr preferRelativeResize="0"/>
          <p:nvPr/>
        </p:nvPicPr>
        <p:blipFill rotWithShape="1">
          <a:blip r:embed="rId4">
            <a:alphaModFix/>
          </a:blip>
          <a:srcRect b="25293" l="32937" r="34167" t="25859"/>
          <a:stretch/>
        </p:blipFill>
        <p:spPr>
          <a:xfrm>
            <a:off x="683775" y="5008548"/>
            <a:ext cx="157675" cy="131701"/>
          </a:xfrm>
          <a:prstGeom prst="rect">
            <a:avLst/>
          </a:prstGeom>
          <a:noFill/>
          <a:ln cap="flat" cmpd="sng" w="19050">
            <a:solidFill>
              <a:srgbClr val="000000"/>
            </a:solidFill>
            <a:prstDash val="solid"/>
            <a:round/>
            <a:headEnd len="sm" w="sm" type="none"/>
            <a:tailEnd len="sm" w="sm" type="none"/>
          </a:ln>
        </p:spPr>
      </p:pic>
      <p:pic>
        <p:nvPicPr>
          <p:cNvPr id="138" name="Google Shape;138;p21"/>
          <p:cNvPicPr preferRelativeResize="0"/>
          <p:nvPr/>
        </p:nvPicPr>
        <p:blipFill rotWithShape="1">
          <a:blip r:embed="rId4">
            <a:alphaModFix/>
          </a:blip>
          <a:srcRect b="25293" l="32937" r="34167" t="25859"/>
          <a:stretch/>
        </p:blipFill>
        <p:spPr>
          <a:xfrm>
            <a:off x="683775" y="3332148"/>
            <a:ext cx="157675" cy="131701"/>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